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4"/>
  </p:sldMasterIdLst>
  <p:notesMasterIdLst>
    <p:notesMasterId r:id="rId11"/>
  </p:notesMasterIdLst>
  <p:handoutMasterIdLst>
    <p:handoutMasterId r:id="rId12"/>
  </p:handoutMasterIdLst>
  <p:sldIdLst>
    <p:sldId id="257" r:id="rId5"/>
    <p:sldId id="258" r:id="rId6"/>
    <p:sldId id="259" r:id="rId7"/>
    <p:sldId id="260" r:id="rId8"/>
    <p:sldId id="261" r:id="rId9"/>
    <p:sldId id="262" r:id="rId10"/>
  </p:sldIdLst>
  <p:sldSz cx="9144000" cy="6858000" type="screen4x3"/>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529" autoAdjust="0"/>
  </p:normalViewPr>
  <p:slideViewPr>
    <p:cSldViewPr>
      <p:cViewPr varScale="1">
        <p:scale>
          <a:sx n="54" d="100"/>
          <a:sy n="54" d="100"/>
        </p:scale>
        <p:origin x="186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8C7412F-2373-4C55-B1BD-8EA96F708003}" type="datetimeFigureOut">
              <a:rPr lang="nl-NL" smtClean="0"/>
              <a:t>30-10-2018</a:t>
            </a:fld>
            <a:endParaRPr lang="nl-NL"/>
          </a:p>
        </p:txBody>
      </p:sp>
      <p:sp>
        <p:nvSpPr>
          <p:cNvPr id="4" name="Tijdelijke aanduiding voor voetteks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A8EB057-32FB-446A-89D4-D02A7B418AF2}" type="slidenum">
              <a:rPr lang="nl-NL" smtClean="0"/>
              <a:t>‹nr.›</a:t>
            </a:fld>
            <a:endParaRPr lang="nl-NL"/>
          </a:p>
        </p:txBody>
      </p:sp>
    </p:spTree>
    <p:extLst>
      <p:ext uri="{BB962C8B-B14F-4D97-AF65-F5344CB8AC3E}">
        <p14:creationId xmlns:p14="http://schemas.microsoft.com/office/powerpoint/2010/main" val="342037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5B4ECC5-6B5C-49EA-9CB7-2EB9C742406C}" type="datetimeFigureOut">
              <a:rPr lang="nl-NL" smtClean="0"/>
              <a:t>30-10-2018</a:t>
            </a:fld>
            <a:endParaRPr lang="nl-NL"/>
          </a:p>
        </p:txBody>
      </p:sp>
      <p:sp>
        <p:nvSpPr>
          <p:cNvPr id="4" name="Tijdelijke aanduiding voor dia-afbeelding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96C7BFE-FE41-4138-927B-2FA7289682AA}" type="slidenum">
              <a:rPr lang="nl-NL" smtClean="0"/>
              <a:t>‹nr.›</a:t>
            </a:fld>
            <a:endParaRPr lang="nl-NL"/>
          </a:p>
        </p:txBody>
      </p:sp>
    </p:spTree>
    <p:extLst>
      <p:ext uri="{BB962C8B-B14F-4D97-AF65-F5344CB8AC3E}">
        <p14:creationId xmlns:p14="http://schemas.microsoft.com/office/powerpoint/2010/main" val="695006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Curatieve zorg is gericht op het herstel</a:t>
            </a:r>
            <a:r>
              <a:rPr lang="nl-NL" baseline="0" dirty="0" smtClean="0"/>
              <a:t> bij ziekte, dus de op genezing gerichte dier geneeskundige zorg.</a:t>
            </a:r>
          </a:p>
          <a:p>
            <a:r>
              <a:rPr lang="nl-NL" baseline="0" dirty="0" smtClean="0"/>
              <a:t>Voorbeelden: interne geneeskunde (houdt zich bezig met het diagnosticeren en behandelen van ziekten van de inwendige organen, zoals nierziekten, suikerziekte schildklierafwijkingen, epilepsie, maagdarmaandoeningen, hart- en longaandoeningen). Dermatologie (huidaandoeningen, zoals parasieten, schimmels, bacteriën en allergie). Orthopedie (aandoeningen aan de botten, gewrichten, spieren en pezen). Oogheelkunde (ontstekingen, beschadigingen van het hoornvlies, staar, </a:t>
            </a:r>
            <a:r>
              <a:rPr lang="nl-NL" baseline="0" dirty="0" err="1" smtClean="0"/>
              <a:t>entropion</a:t>
            </a:r>
            <a:r>
              <a:rPr lang="nl-NL" baseline="0" dirty="0" smtClean="0"/>
              <a:t> en ectropion). Oncologie (opsporen en behandelen van tumoren). Tandheelkunde (gebitsreiniging) Bloedonderzoek en echo</a:t>
            </a:r>
          </a:p>
          <a:p>
            <a:endParaRPr lang="nl-NL" baseline="0" dirty="0" smtClean="0"/>
          </a:p>
          <a:p>
            <a:r>
              <a:rPr lang="nl-NL" baseline="0" dirty="0" smtClean="0"/>
              <a:t>Preventieve zorg; voorkomen is beter dan genezen! Zoals; bloeddrukmeting, voedingsadvies, jaarlijkse check-up kittencheck vaccinatie.</a:t>
            </a:r>
            <a:endParaRPr lang="nl-NL" dirty="0"/>
          </a:p>
        </p:txBody>
      </p:sp>
      <p:sp>
        <p:nvSpPr>
          <p:cNvPr id="4" name="Tijdelijke aanduiding voor dianummer 3"/>
          <p:cNvSpPr>
            <a:spLocks noGrp="1"/>
          </p:cNvSpPr>
          <p:nvPr>
            <p:ph type="sldNum" sz="quarter" idx="10"/>
          </p:nvPr>
        </p:nvSpPr>
        <p:spPr/>
        <p:txBody>
          <a:bodyPr/>
          <a:lstStyle/>
          <a:p>
            <a:fld id="{396C7BFE-FE41-4138-927B-2FA7289682AA}" type="slidenum">
              <a:rPr lang="nl-NL" smtClean="0"/>
              <a:t>1</a:t>
            </a:fld>
            <a:endParaRPr lang="nl-NL"/>
          </a:p>
        </p:txBody>
      </p:sp>
    </p:spTree>
    <p:extLst>
      <p:ext uri="{BB962C8B-B14F-4D97-AF65-F5344CB8AC3E}">
        <p14:creationId xmlns:p14="http://schemas.microsoft.com/office/powerpoint/2010/main" val="400103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Je bent eerlijk naar de klant. Je biedt</a:t>
            </a:r>
            <a:r>
              <a:rPr lang="nl-NL" baseline="0" dirty="0" smtClean="0"/>
              <a:t> haar preventieve zorg advies. Je stelt vragen over eetgedrag/beloongedrag van baasje. Te veel eten leidt tot overgewicht. Overgewicht is slecht voor de gezondheid. Jouw advies moet zijn dat het eetgedrag van de hond gaat veranderen. Je vraagt welk voer het dier krijgt. Je vraag of de hond vaak ‘snoepjes’ krijgt. Dier moet afvallen. Denk aan dat de flanken mooi aanwezig zijn. Om het dier af te laten vallen ben je beter voor het dier aan het zorgen dan wanneer je veel lekkere dingen geeft.</a:t>
            </a:r>
            <a:endParaRPr lang="nl-NL" dirty="0"/>
          </a:p>
        </p:txBody>
      </p:sp>
      <p:sp>
        <p:nvSpPr>
          <p:cNvPr id="4" name="Tijdelijke aanduiding voor dianummer 3"/>
          <p:cNvSpPr>
            <a:spLocks noGrp="1"/>
          </p:cNvSpPr>
          <p:nvPr>
            <p:ph type="sldNum" sz="quarter" idx="10"/>
          </p:nvPr>
        </p:nvSpPr>
        <p:spPr/>
        <p:txBody>
          <a:bodyPr/>
          <a:lstStyle/>
          <a:p>
            <a:fld id="{396C7BFE-FE41-4138-927B-2FA7289682AA}" type="slidenum">
              <a:rPr lang="nl-NL" smtClean="0"/>
              <a:t>2</a:t>
            </a:fld>
            <a:endParaRPr lang="nl-NL"/>
          </a:p>
        </p:txBody>
      </p:sp>
    </p:spTree>
    <p:extLst>
      <p:ext uri="{BB962C8B-B14F-4D97-AF65-F5344CB8AC3E}">
        <p14:creationId xmlns:p14="http://schemas.microsoft.com/office/powerpoint/2010/main" val="2437630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Zeer waarschijnlijk heeft de hond flink wat tandsteen. De dierenarts/assistente moet de tandsteen verwijderen. Het baasje moet het advies mee krijgen om zijn hond vaker</a:t>
            </a:r>
            <a:r>
              <a:rPr lang="nl-NL" baseline="0" dirty="0" smtClean="0"/>
              <a:t> harder voer te geven om de tanden schoner te houden. Tandsteen verwijderen valt onder de curatieve zorg</a:t>
            </a:r>
            <a:endParaRPr lang="nl-NL" dirty="0"/>
          </a:p>
        </p:txBody>
      </p:sp>
      <p:sp>
        <p:nvSpPr>
          <p:cNvPr id="4" name="Tijdelijke aanduiding voor dianummer 3"/>
          <p:cNvSpPr>
            <a:spLocks noGrp="1"/>
          </p:cNvSpPr>
          <p:nvPr>
            <p:ph type="sldNum" sz="quarter" idx="10"/>
          </p:nvPr>
        </p:nvSpPr>
        <p:spPr/>
        <p:txBody>
          <a:bodyPr/>
          <a:lstStyle/>
          <a:p>
            <a:fld id="{396C7BFE-FE41-4138-927B-2FA7289682AA}" type="slidenum">
              <a:rPr lang="nl-NL" smtClean="0"/>
              <a:t>3</a:t>
            </a:fld>
            <a:endParaRPr lang="nl-NL"/>
          </a:p>
        </p:txBody>
      </p:sp>
    </p:spTree>
    <p:extLst>
      <p:ext uri="{BB962C8B-B14F-4D97-AF65-F5344CB8AC3E}">
        <p14:creationId xmlns:p14="http://schemas.microsoft.com/office/powerpoint/2010/main" val="2956910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Olifanten die te veel eten krijgen,</a:t>
            </a:r>
            <a:r>
              <a:rPr lang="nl-NL" baseline="0" dirty="0" smtClean="0"/>
              <a:t> kunnen te dik worden. Doordat ze ten opzichte van de wilde dieren minder bewegen, hebben ze ook minder eten nodig. Olifanten in het wild lopen meer, dus slijten hun zolen en nagels sneller dan die in de dierentuin. De verzorgers moeten dus vaker de nagels vijlen en de zolen afschrapen. Dit moet je doen om ontstekingen tegen te gaan. Bijvoorbeeld: wanneer je de zool niet zo afschrapen en wassen kan een steentje in de zool blijven zitten. De zool wordt dikker en wanneer het steentje blijft zitten zou het kunnen dat het steentje door de zool ingekapseld wordt. Nu kunnen er ontstekingen ontstaan. Wanneer de nagels te lang worden, kunnen ze scheuren. Is een nagel ingescheurd, dan duurt het lang voordat de scheur eruit groeit.</a:t>
            </a:r>
            <a:endParaRPr lang="nl-NL" dirty="0"/>
          </a:p>
        </p:txBody>
      </p:sp>
      <p:sp>
        <p:nvSpPr>
          <p:cNvPr id="4" name="Tijdelijke aanduiding voor dianummer 3"/>
          <p:cNvSpPr>
            <a:spLocks noGrp="1"/>
          </p:cNvSpPr>
          <p:nvPr>
            <p:ph type="sldNum" sz="quarter" idx="10"/>
          </p:nvPr>
        </p:nvSpPr>
        <p:spPr/>
        <p:txBody>
          <a:bodyPr/>
          <a:lstStyle/>
          <a:p>
            <a:fld id="{396C7BFE-FE41-4138-927B-2FA7289682AA}" type="slidenum">
              <a:rPr lang="nl-NL" smtClean="0"/>
              <a:t>4</a:t>
            </a:fld>
            <a:endParaRPr lang="nl-NL"/>
          </a:p>
        </p:txBody>
      </p:sp>
    </p:spTree>
    <p:extLst>
      <p:ext uri="{BB962C8B-B14F-4D97-AF65-F5344CB8AC3E}">
        <p14:creationId xmlns:p14="http://schemas.microsoft.com/office/powerpoint/2010/main" val="4163372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smtClean="0"/>
              <a:t>Klik om de stijl te bewerken</a:t>
            </a:r>
            <a:endParaRPr lang="nl-NL" dirty="0"/>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dirty="0"/>
          </a:p>
        </p:txBody>
      </p:sp>
      <p:sp>
        <p:nvSpPr>
          <p:cNvPr id="4" name="Tijdelijke aanduiding voor datum 3"/>
          <p:cNvSpPr>
            <a:spLocks noGrp="1"/>
          </p:cNvSpPr>
          <p:nvPr>
            <p:ph type="dt" sz="half" idx="10"/>
          </p:nvPr>
        </p:nvSpPr>
        <p:spPr>
          <a:noFill/>
        </p:spPr>
        <p:txBody>
          <a:body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304006518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14282653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43676" y="365125"/>
            <a:ext cx="1971675"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28651" y="365125"/>
            <a:ext cx="5800725"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423201413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angepaste indeling">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58339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lvl1pPr marL="171450" indent="-171450">
              <a:buFontTx/>
              <a:buBlip>
                <a:blip r:embed="rId3"/>
              </a:buBlip>
              <a:defRPr/>
            </a:lvl1pPr>
            <a:lvl2pPr marL="514350" indent="-171450">
              <a:buFontTx/>
              <a:buBlip>
                <a:blip r:embed="rId3"/>
              </a:buBlip>
              <a:defRPr/>
            </a:lvl2pPr>
            <a:lvl3pPr marL="857250" indent="-171450">
              <a:buFontTx/>
              <a:buBlip>
                <a:blip r:embed="rId3"/>
              </a:buBlip>
              <a:defRPr/>
            </a:lvl3pPr>
            <a:lvl4pPr marL="1200150" indent="-171450">
              <a:buFontTx/>
              <a:buBlip>
                <a:blip r:embed="rId3"/>
              </a:buBlip>
              <a:defRPr/>
            </a:lvl4pPr>
            <a:lvl5pPr marL="1543050" indent="-171450">
              <a:buFontTx/>
              <a:buBlip>
                <a:blip r:embed="rId3"/>
              </a:buBlip>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19020961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blipFill dpi="0" rotWithShape="1">
          <a:blip r:embed="rId2">
            <a:lum/>
          </a:blip>
          <a:srcRect/>
          <a:stretch>
            <a:fillRect l="-5000" r="-5000"/>
          </a:stretch>
        </a:blip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41"/>
            <a:ext cx="7886700" cy="2852737"/>
          </a:xfrm>
        </p:spPr>
        <p:txBody>
          <a:bodyPr anchor="b">
            <a:normAutofit/>
          </a:bodyPr>
          <a:lstStyle>
            <a:lvl1pPr>
              <a:defRPr sz="2700" b="1">
                <a:solidFill>
                  <a:schemeClr val="accent6">
                    <a:lumMod val="75000"/>
                  </a:schemeClr>
                </a:solidFill>
                <a:latin typeface="Arial" panose="020B0604020202020204" pitchFamily="34" charset="0"/>
                <a:cs typeface="Arial" panose="020B0604020202020204" pitchFamily="34" charset="0"/>
              </a:defRPr>
            </a:lvl1pPr>
          </a:lstStyle>
          <a:p>
            <a:r>
              <a:rPr lang="nl-NL" smtClean="0"/>
              <a:t>Klik om de stijl te bewerken</a:t>
            </a:r>
            <a:endParaRPr lang="nl-NL" dirty="0"/>
          </a:p>
        </p:txBody>
      </p:sp>
      <p:sp>
        <p:nvSpPr>
          <p:cNvPr id="3" name="Tijdelijke aanduiding voor tekst 2"/>
          <p:cNvSpPr>
            <a:spLocks noGrp="1"/>
          </p:cNvSpPr>
          <p:nvPr>
            <p:ph type="body" idx="1"/>
          </p:nvPr>
        </p:nvSpPr>
        <p:spPr>
          <a:xfrm>
            <a:off x="623888" y="4589466"/>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12228496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28650" y="1825625"/>
            <a:ext cx="3886200" cy="4351338"/>
          </a:xfrm>
        </p:spPr>
        <p:txBody>
          <a:bodyPr/>
          <a:lstStyle>
            <a:lvl2pPr marL="514350" indent="-171450">
              <a:buFont typeface="Wingdings" panose="05000000000000000000" pitchFamily="2" charset="2"/>
              <a:buChar char="Ø"/>
              <a:defRPr/>
            </a:lvl2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4629150" y="1825625"/>
            <a:ext cx="38862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7755DF5-B5F2-48D3-B3AF-935F56C9CC76}" type="datetimeFigureOut">
              <a:rPr lang="nl-NL" smtClean="0"/>
              <a:t>30-10-2018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26714482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29841" y="365128"/>
            <a:ext cx="78867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Klik om de modelstijlen te bewerken</a:t>
            </a:r>
          </a:p>
        </p:txBody>
      </p:sp>
      <p:sp>
        <p:nvSpPr>
          <p:cNvPr id="4" name="Tijdelijke aanduiding voor inhoud 3"/>
          <p:cNvSpPr>
            <a:spLocks noGrp="1"/>
          </p:cNvSpPr>
          <p:nvPr>
            <p:ph sz="half" idx="2"/>
          </p:nvPr>
        </p:nvSpPr>
        <p:spPr>
          <a:xfrm>
            <a:off x="629842" y="2505075"/>
            <a:ext cx="3868340"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Klik om de modelstijlen te bewerken</a:t>
            </a:r>
          </a:p>
        </p:txBody>
      </p:sp>
      <p:sp>
        <p:nvSpPr>
          <p:cNvPr id="6" name="Tijdelijke aanduiding voor inhoud 5"/>
          <p:cNvSpPr>
            <a:spLocks noGrp="1"/>
          </p:cNvSpPr>
          <p:nvPr>
            <p:ph sz="quarter" idx="4"/>
          </p:nvPr>
        </p:nvSpPr>
        <p:spPr>
          <a:xfrm>
            <a:off x="4629151" y="2505075"/>
            <a:ext cx="3887391"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7755DF5-B5F2-48D3-B3AF-935F56C9CC76}" type="datetimeFigureOut">
              <a:rPr lang="nl-NL" smtClean="0"/>
              <a:t>30-10-2018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2354562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7755DF5-B5F2-48D3-B3AF-935F56C9CC76}" type="datetimeFigureOut">
              <a:rPr lang="nl-NL" smtClean="0"/>
              <a:t>30-10-2018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31240824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Leeg">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7755DF5-B5F2-48D3-B3AF-935F56C9CC76}" type="datetimeFigureOut">
              <a:rPr lang="nl-NL" smtClean="0"/>
              <a:t>30-10-2018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4D538254-82D6-4935-B4FF-A648D9F43BC2}" type="slidenum">
              <a:rPr lang="nl-NL" smtClean="0"/>
              <a:t>‹nr.›</a:t>
            </a:fld>
            <a:endParaRPr lang="nl-NL"/>
          </a:p>
        </p:txBody>
      </p:sp>
      <p:sp>
        <p:nvSpPr>
          <p:cNvPr id="6" name="Tijdelijke aanduiding voor tekst 5"/>
          <p:cNvSpPr>
            <a:spLocks noGrp="1"/>
          </p:cNvSpPr>
          <p:nvPr>
            <p:ph type="body" sz="quarter" idx="13"/>
          </p:nvPr>
        </p:nvSpPr>
        <p:spPr>
          <a:xfrm>
            <a:off x="778670" y="989014"/>
            <a:ext cx="7561660" cy="4941887"/>
          </a:xfrm>
          <a:noFill/>
        </p:spPr>
        <p:txBody>
          <a:bodyPr>
            <a:normAutofit/>
          </a:bodyPr>
          <a:lstStyle>
            <a:lvl1pPr marL="0" indent="0">
              <a:buNone/>
              <a:defRPr sz="4500" b="1">
                <a:latin typeface="Arial" panose="020B0604020202020204" pitchFamily="34" charset="0"/>
                <a:cs typeface="Arial" panose="020B0604020202020204" pitchFamily="34" charset="0"/>
              </a:defRPr>
            </a:lvl1pPr>
          </a:lstStyle>
          <a:p>
            <a:pPr lvl="0"/>
            <a:r>
              <a:rPr lang="nl-NL" smtClean="0"/>
              <a:t>Klik om de modelstijlen te bewerken</a:t>
            </a:r>
          </a:p>
        </p:txBody>
      </p:sp>
    </p:spTree>
    <p:extLst>
      <p:ext uri="{BB962C8B-B14F-4D97-AF65-F5344CB8AC3E}">
        <p14:creationId xmlns:p14="http://schemas.microsoft.com/office/powerpoint/2010/main" val="21463235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nl-NL" smtClean="0"/>
              <a:t>Klik om de stijl te bewerken</a:t>
            </a:r>
            <a:endParaRPr lang="nl-NL"/>
          </a:p>
        </p:txBody>
      </p:sp>
      <p:sp>
        <p:nvSpPr>
          <p:cNvPr id="3" name="Tijdelijke aanduiding voor inhoud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7755DF5-B5F2-48D3-B3AF-935F56C9CC76}" type="datetimeFigureOut">
              <a:rPr lang="nl-NL" smtClean="0"/>
              <a:t>30-10-2018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11861166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7755DF5-B5F2-48D3-B3AF-935F56C9CC76}" type="datetimeFigureOut">
              <a:rPr lang="nl-NL" smtClean="0"/>
              <a:t>30-10-2018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4D538254-82D6-4935-B4FF-A648D9F43BC2}" type="slidenum">
              <a:rPr lang="nl-NL" smtClean="0"/>
              <a:t>‹nr.›</a:t>
            </a:fld>
            <a:endParaRPr lang="nl-NL"/>
          </a:p>
        </p:txBody>
      </p:sp>
    </p:spTree>
    <p:extLst>
      <p:ext uri="{BB962C8B-B14F-4D97-AF65-F5344CB8AC3E}">
        <p14:creationId xmlns:p14="http://schemas.microsoft.com/office/powerpoint/2010/main" val="37013513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7755DF5-B5F2-48D3-B3AF-935F56C9CC76}" type="datetimeFigureOut">
              <a:rPr lang="nl-NL" smtClean="0"/>
              <a:t>30-10-2018</a:t>
            </a:fld>
            <a:endParaRPr lang="nl-NL"/>
          </a:p>
        </p:txBody>
      </p:sp>
      <p:sp>
        <p:nvSpPr>
          <p:cNvPr id="5" name="Tijdelijke aanduiding voor voettekst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D538254-82D6-4935-B4FF-A648D9F43BC2}" type="slidenum">
              <a:rPr lang="nl-NL" smtClean="0"/>
              <a:t>‹nr.›</a:t>
            </a:fld>
            <a:endParaRPr lang="nl-NL"/>
          </a:p>
        </p:txBody>
      </p:sp>
    </p:spTree>
    <p:extLst>
      <p:ext uri="{BB962C8B-B14F-4D97-AF65-F5344CB8AC3E}">
        <p14:creationId xmlns:p14="http://schemas.microsoft.com/office/powerpoint/2010/main" val="882387799"/>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youtu.be/PSSDoSKEeL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BrVLC3PjgH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Preventieve zorg en curatieve zorg</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Wat zou er bedoeld worden met preventieve zorg?</a:t>
            </a:r>
          </a:p>
          <a:p>
            <a:r>
              <a:rPr lang="nl-NL" dirty="0" smtClean="0"/>
              <a:t>Wat zou er bedoeld worden met curatieve zorg?</a:t>
            </a:r>
          </a:p>
          <a:p>
            <a:endParaRPr lang="nl-NL" dirty="0" smtClean="0"/>
          </a:p>
          <a:p>
            <a:r>
              <a:rPr lang="nl-NL" dirty="0" smtClean="0"/>
              <a:t>Opdracht:</a:t>
            </a:r>
            <a:endParaRPr lang="nl-NL" dirty="0"/>
          </a:p>
          <a:p>
            <a:pPr>
              <a:buFont typeface="Arial" panose="020B0604020202020204" pitchFamily="34" charset="0"/>
              <a:buChar char="•"/>
            </a:pPr>
            <a:r>
              <a:rPr lang="nl-NL" dirty="0" smtClean="0"/>
              <a:t>Zoek deze termen op internet en beschrijf zo duidelijk mogelijk de definitie van beide termen.</a:t>
            </a:r>
          </a:p>
          <a:p>
            <a:pPr>
              <a:buFont typeface="Arial" panose="020B0604020202020204" pitchFamily="34" charset="0"/>
              <a:buChar char="•"/>
            </a:pPr>
            <a:r>
              <a:rPr lang="nl-NL" dirty="0" smtClean="0"/>
              <a:t>Schrijf alle voorbeelden van beide termen op die jullie kunnen vinden.</a:t>
            </a:r>
          </a:p>
          <a:p>
            <a:pPr>
              <a:buFont typeface="Arial" panose="020B0604020202020204" pitchFamily="34" charset="0"/>
              <a:buChar char="•"/>
            </a:pPr>
            <a:r>
              <a:rPr lang="nl-NL" dirty="0" smtClean="0"/>
              <a:t>Wanneer iedereen klaar is bespreken wij jullie uitkomsten.</a:t>
            </a:r>
          </a:p>
          <a:p>
            <a:endParaRPr lang="nl-NL" dirty="0" smtClean="0"/>
          </a:p>
          <a:p>
            <a:r>
              <a:rPr lang="nl-NL" dirty="0" smtClean="0"/>
              <a:t>Kunnen dieren ook ingezet worden voor preventieve zorg?</a:t>
            </a:r>
            <a:endParaRPr lang="nl-NL" dirty="0"/>
          </a:p>
          <a:p>
            <a:r>
              <a:rPr lang="nl-NL" dirty="0" smtClean="0">
                <a:hlinkClick r:id="rId3"/>
              </a:rPr>
              <a:t>https</a:t>
            </a:r>
            <a:r>
              <a:rPr lang="nl-NL" dirty="0">
                <a:hlinkClick r:id="rId3"/>
              </a:rPr>
              <a:t>://youtu.be/PSSDoSKEeLc</a:t>
            </a:r>
            <a:endParaRPr lang="nl-NL" dirty="0"/>
          </a:p>
          <a:p>
            <a:endParaRPr lang="nl-NL" dirty="0"/>
          </a:p>
        </p:txBody>
      </p:sp>
    </p:spTree>
    <p:extLst>
      <p:ext uri="{BB962C8B-B14F-4D97-AF65-F5344CB8AC3E}">
        <p14:creationId xmlns:p14="http://schemas.microsoft.com/office/powerpoint/2010/main" val="245852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Casus 1</a:t>
            </a:r>
            <a:endParaRPr lang="nl-NL" dirty="0"/>
          </a:p>
        </p:txBody>
      </p:sp>
      <p:sp>
        <p:nvSpPr>
          <p:cNvPr id="3" name="Tijdelijke aanduiding voor inhoud 2"/>
          <p:cNvSpPr>
            <a:spLocks noGrp="1"/>
          </p:cNvSpPr>
          <p:nvPr>
            <p:ph idx="1"/>
          </p:nvPr>
        </p:nvSpPr>
        <p:spPr/>
        <p:txBody>
          <a:bodyPr/>
          <a:lstStyle/>
          <a:p>
            <a:r>
              <a:rPr lang="nl-NL" dirty="0" smtClean="0"/>
              <a:t>Jullie werken in een dierenspeciaalzaak. Tijdens het vullen van de vakken komt een klant met haar hond binnen. Ze vraagt jou advies over de gezondheid van haar hond. Je ziet dat haar hond dik is. Wat vertel je aan de klant? Welke zorgadvies bied je nu aan de hond/mevrouw? (preventief/curatief)</a:t>
            </a:r>
            <a:endParaRPr lang="nl-NL" dirty="0"/>
          </a:p>
        </p:txBody>
      </p:sp>
    </p:spTree>
    <p:extLst>
      <p:ext uri="{BB962C8B-B14F-4D97-AF65-F5344CB8AC3E}">
        <p14:creationId xmlns:p14="http://schemas.microsoft.com/office/powerpoint/2010/main" val="11450635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Casus 2</a:t>
            </a:r>
            <a:endParaRPr lang="nl-NL" dirty="0"/>
          </a:p>
        </p:txBody>
      </p:sp>
      <p:sp>
        <p:nvSpPr>
          <p:cNvPr id="3" name="Tijdelijke aanduiding voor inhoud 2"/>
          <p:cNvSpPr>
            <a:spLocks noGrp="1"/>
          </p:cNvSpPr>
          <p:nvPr>
            <p:ph idx="1"/>
          </p:nvPr>
        </p:nvSpPr>
        <p:spPr/>
        <p:txBody>
          <a:bodyPr/>
          <a:lstStyle/>
          <a:p>
            <a:r>
              <a:rPr lang="nl-NL" dirty="0" smtClean="0"/>
              <a:t>Je bent dierenartsassistente. Er belt een man op. Hij geeft aan dat zijn hond flink uit zijn bek ruikt. Wat zou er aan de hand kunnen zijn? Jou advies is om met zijn hond naar het spreekuur te komen. Welke zorg zou de dierenarts/assistente kunnen geven?</a:t>
            </a:r>
            <a:endParaRPr lang="nl-NL" dirty="0"/>
          </a:p>
        </p:txBody>
      </p:sp>
    </p:spTree>
    <p:extLst>
      <p:ext uri="{BB962C8B-B14F-4D97-AF65-F5344CB8AC3E}">
        <p14:creationId xmlns:p14="http://schemas.microsoft.com/office/powerpoint/2010/main" val="74717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Casus 3</a:t>
            </a:r>
            <a:endParaRPr lang="nl-NL" dirty="0"/>
          </a:p>
        </p:txBody>
      </p:sp>
      <p:sp>
        <p:nvSpPr>
          <p:cNvPr id="3" name="Tijdelijke aanduiding voor inhoud 2"/>
          <p:cNvSpPr>
            <a:spLocks noGrp="1"/>
          </p:cNvSpPr>
          <p:nvPr>
            <p:ph idx="1"/>
          </p:nvPr>
        </p:nvSpPr>
        <p:spPr/>
        <p:txBody>
          <a:bodyPr/>
          <a:lstStyle/>
          <a:p>
            <a:r>
              <a:rPr lang="nl-NL" dirty="0" smtClean="0"/>
              <a:t>Olifanten in het wild lopen elke dag kilometers om eten en water te zoeken. Helaas kunnen olifanten in de dierentuin dit niet. Wat zou dit voor gezondheidsproblemen kunnen zorgen? Welke zorg zou je hier aan kunnen koppelen?</a:t>
            </a:r>
          </a:p>
          <a:p>
            <a:endParaRPr lang="nl-NL" dirty="0"/>
          </a:p>
          <a:p>
            <a:endParaRPr lang="nl-NL" dirty="0" smtClean="0"/>
          </a:p>
          <a:p>
            <a:r>
              <a:rPr lang="nl-NL" dirty="0">
                <a:hlinkClick r:id="rId3"/>
              </a:rPr>
              <a:t>https://</a:t>
            </a:r>
            <a:r>
              <a:rPr lang="nl-NL" dirty="0" smtClean="0">
                <a:hlinkClick r:id="rId3"/>
              </a:rPr>
              <a:t>youtu.be/BrVLC3PjgHc</a:t>
            </a:r>
            <a:endParaRPr lang="nl-NL" dirty="0" smtClean="0"/>
          </a:p>
          <a:p>
            <a:endParaRPr lang="nl-NL" dirty="0"/>
          </a:p>
        </p:txBody>
      </p:sp>
    </p:spTree>
    <p:extLst>
      <p:ext uri="{BB962C8B-B14F-4D97-AF65-F5344CB8AC3E}">
        <p14:creationId xmlns:p14="http://schemas.microsoft.com/office/powerpoint/2010/main" val="2644863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Heb je aanvullingen?</a:t>
            </a:r>
            <a:endParaRPr lang="nl-NL" dirty="0"/>
          </a:p>
        </p:txBody>
      </p:sp>
    </p:spTree>
    <p:extLst>
      <p:ext uri="{BB962C8B-B14F-4D97-AF65-F5344CB8AC3E}">
        <p14:creationId xmlns:p14="http://schemas.microsoft.com/office/powerpoint/2010/main" val="1886830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365128"/>
            <a:ext cx="8191822" cy="1325563"/>
          </a:xfrm>
        </p:spPr>
        <p:txBody>
          <a:bodyPr/>
          <a:lstStyle/>
          <a:p>
            <a:r>
              <a:rPr lang="nl-NL" dirty="0" smtClean="0"/>
              <a:t>Gedragsafwijkingen bij een hond, kat en konijn</a:t>
            </a:r>
            <a:endParaRPr lang="nl-NL" dirty="0"/>
          </a:p>
        </p:txBody>
      </p:sp>
      <p:sp>
        <p:nvSpPr>
          <p:cNvPr id="3" name="Tijdelijke aanduiding voor inhoud 2"/>
          <p:cNvSpPr>
            <a:spLocks noGrp="1"/>
          </p:cNvSpPr>
          <p:nvPr>
            <p:ph idx="1"/>
          </p:nvPr>
        </p:nvSpPr>
        <p:spPr/>
        <p:txBody>
          <a:bodyPr/>
          <a:lstStyle/>
          <a:p>
            <a:r>
              <a:rPr lang="nl-NL" dirty="0" smtClean="0"/>
              <a:t>Werk dit van deze 3 </a:t>
            </a:r>
            <a:r>
              <a:rPr lang="nl-NL" smtClean="0"/>
              <a:t>diersoorten uit:</a:t>
            </a:r>
            <a:endParaRPr lang="nl-NL" dirty="0" smtClean="0"/>
          </a:p>
          <a:p>
            <a:pPr>
              <a:buFont typeface="Arial" panose="020B0604020202020204" pitchFamily="34" charset="0"/>
              <a:buChar char="•"/>
            </a:pPr>
            <a:r>
              <a:rPr lang="nl-NL" dirty="0" smtClean="0"/>
              <a:t>Hoe </a:t>
            </a:r>
            <a:r>
              <a:rPr lang="nl-NL" dirty="0"/>
              <a:t>handel je met gedragsafwijkingen </a:t>
            </a:r>
          </a:p>
          <a:p>
            <a:pPr>
              <a:buFont typeface="Arial" panose="020B0604020202020204" pitchFamily="34" charset="0"/>
              <a:buChar char="•"/>
            </a:pPr>
            <a:r>
              <a:rPr lang="nl-NL" dirty="0" smtClean="0"/>
              <a:t>Hoe </a:t>
            </a:r>
            <a:r>
              <a:rPr lang="nl-NL" dirty="0"/>
              <a:t>herken je gedragsafwijkingen </a:t>
            </a:r>
          </a:p>
          <a:p>
            <a:pPr>
              <a:buFont typeface="Arial" panose="020B0604020202020204" pitchFamily="34" charset="0"/>
              <a:buChar char="•"/>
            </a:pPr>
            <a:r>
              <a:rPr lang="nl-NL" dirty="0" smtClean="0"/>
              <a:t>Welke </a:t>
            </a:r>
            <a:r>
              <a:rPr lang="nl-NL" dirty="0"/>
              <a:t>gedragsafwijkingen zijn er? </a:t>
            </a:r>
          </a:p>
          <a:p>
            <a:pPr>
              <a:buFont typeface="Arial" panose="020B0604020202020204" pitchFamily="34" charset="0"/>
              <a:buChar char="•"/>
            </a:pPr>
            <a:r>
              <a:rPr lang="nl-NL" dirty="0" smtClean="0"/>
              <a:t>Hoe </a:t>
            </a:r>
            <a:r>
              <a:rPr lang="nl-NL" dirty="0"/>
              <a:t>ga je gedragsafwijkingen tegen? </a:t>
            </a:r>
          </a:p>
          <a:p>
            <a:pPr>
              <a:buFont typeface="Arial" panose="020B0604020202020204" pitchFamily="34" charset="0"/>
              <a:buChar char="•"/>
            </a:pPr>
            <a:r>
              <a:rPr lang="nl-NL" dirty="0" smtClean="0"/>
              <a:t>Welke </a:t>
            </a:r>
            <a:r>
              <a:rPr lang="nl-NL" dirty="0"/>
              <a:t>gedragsverrijking zijn er te vinden? </a:t>
            </a:r>
          </a:p>
          <a:p>
            <a:pPr>
              <a:buFont typeface="Arial" panose="020B0604020202020204" pitchFamily="34" charset="0"/>
              <a:buChar char="•"/>
            </a:pPr>
            <a:r>
              <a:rPr lang="nl-NL" dirty="0" smtClean="0"/>
              <a:t>Welke </a:t>
            </a:r>
            <a:r>
              <a:rPr lang="nl-NL" dirty="0"/>
              <a:t>gedragsverrijking kun je voor </a:t>
            </a:r>
            <a:r>
              <a:rPr lang="nl-NL" dirty="0" smtClean="0"/>
              <a:t>deze </a:t>
            </a:r>
            <a:r>
              <a:rPr lang="nl-NL" dirty="0"/>
              <a:t>dieren op internet vinden of zelf bedenken? </a:t>
            </a:r>
          </a:p>
          <a:p>
            <a:pPr>
              <a:buFont typeface="Arial" panose="020B0604020202020204" pitchFamily="34" charset="0"/>
              <a:buChar char="•"/>
            </a:pPr>
            <a:r>
              <a:rPr lang="nl-NL" dirty="0" smtClean="0"/>
              <a:t>Waarom </a:t>
            </a:r>
            <a:r>
              <a:rPr lang="nl-NL" dirty="0"/>
              <a:t>is gedragsverrijking noodzakelijk? </a:t>
            </a:r>
          </a:p>
        </p:txBody>
      </p:sp>
    </p:spTree>
    <p:extLst>
      <p:ext uri="{BB962C8B-B14F-4D97-AF65-F5344CB8AC3E}">
        <p14:creationId xmlns:p14="http://schemas.microsoft.com/office/powerpoint/2010/main" val="3340618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emaGroeneWelle">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GroeneWelle" id="{A8BEE0FB-38C3-4FEC-B52F-A86B5A124A0D}" vid="{9FCEBECE-6A5D-4E73-A5B5-727B07B84B86}"/>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ACABA36230104282BDC8E5F930D341" ma:contentTypeVersion="0" ma:contentTypeDescription="Een nieuw document maken." ma:contentTypeScope="" ma:versionID="162ddedf37c2ca1f4ead0d522f3495a8">
  <xsd:schema xmlns:xsd="http://www.w3.org/2001/XMLSchema" xmlns:xs="http://www.w3.org/2001/XMLSchema" xmlns:p="http://schemas.microsoft.com/office/2006/metadata/properties" targetNamespace="http://schemas.microsoft.com/office/2006/metadata/properties" ma:root="true" ma:fieldsID="6f7cbce1935299b273e02fa1d321b73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C47855-72DB-4D02-9F39-790541D579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060691B-BBA3-4E7A-8D0D-9C09CA04A221}">
  <ds:schemaRefs>
    <ds:schemaRef ds:uri="http://schemas.microsoft.com/sharepoint/v3/contenttype/forms"/>
  </ds:schemaRefs>
</ds:datastoreItem>
</file>

<file path=customXml/itemProps3.xml><?xml version="1.0" encoding="utf-8"?>
<ds:datastoreItem xmlns:ds="http://schemas.openxmlformats.org/officeDocument/2006/customXml" ds:itemID="{9EACD6CC-38CC-4C15-BEAC-3C4773734664}">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ThemaGroeneWelle</Template>
  <TotalTime>3394</TotalTime>
  <Words>730</Words>
  <Application>Microsoft Office PowerPoint</Application>
  <PresentationFormat>Diavoorstelling (4:3)</PresentationFormat>
  <Paragraphs>41</Paragraphs>
  <Slides>6</Slides>
  <Notes>4</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Calibri Light</vt:lpstr>
      <vt:lpstr>Wingdings</vt:lpstr>
      <vt:lpstr>ThemaGroeneWelle</vt:lpstr>
      <vt:lpstr>Preventieve zorg en curatieve zorg</vt:lpstr>
      <vt:lpstr>Casus 1</vt:lpstr>
      <vt:lpstr>Casus 2</vt:lpstr>
      <vt:lpstr>Casus 3</vt:lpstr>
      <vt:lpstr>PowerPoint-presentatie</vt:lpstr>
      <vt:lpstr>Gedragsafwijkingen bij een hond, kat en konijn</vt:lpstr>
    </vt:vector>
  </TitlesOfParts>
  <Company>Ibridge BV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Voortplanting Rund</dc:title>
  <dc:creator>Leussen, Machiel van</dc:creator>
  <cp:lastModifiedBy>Nikki Pots</cp:lastModifiedBy>
  <cp:revision>125</cp:revision>
  <cp:lastPrinted>2017-10-16T11:43:21Z</cp:lastPrinted>
  <dcterms:created xsi:type="dcterms:W3CDTF">2015-01-18T18:51:52Z</dcterms:created>
  <dcterms:modified xsi:type="dcterms:W3CDTF">2018-10-30T11:34:29Z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0x0101001FACABA36230104282BDC8E5F930D341</vt:lpwstr>
  </property>
  <property fmtid="{D5CDD505-2E9C-101B-9397-08002B2CF9AE}" pid="3" name="IsMyDocuments">
    <vt:bool>true</vt:bool>
  </property>
</Properties>
</file>